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76" r:id="rId3"/>
    <p:sldId id="257" r:id="rId4"/>
    <p:sldId id="280" r:id="rId5"/>
    <p:sldId id="261" r:id="rId6"/>
    <p:sldId id="263" r:id="rId7"/>
    <p:sldId id="269" r:id="rId8"/>
    <p:sldId id="270" r:id="rId9"/>
    <p:sldId id="259" r:id="rId10"/>
    <p:sldId id="271" r:id="rId11"/>
    <p:sldId id="272" r:id="rId12"/>
    <p:sldId id="273" r:id="rId13"/>
    <p:sldId id="274" r:id="rId14"/>
    <p:sldId id="275" r:id="rId15"/>
    <p:sldId id="277" r:id="rId16"/>
    <p:sldId id="278" r:id="rId17"/>
    <p:sldId id="265" r:id="rId18"/>
    <p:sldId id="279" r:id="rId19"/>
    <p:sldId id="268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 Extra Bold" panose="020B0604020202020204" charset="0"/>
      <p:regular r:id="rId26"/>
    </p:embeddedFont>
    <p:embeddedFont>
      <p:font typeface="Poppin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1872" y="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E5CEE-1D1E-403E-86A4-ECFCBEA3F215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75E88-EE54-44B9-A89C-CFCC307E0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02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75E88-EE54-44B9-A89C-CFCC307E05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45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73701" y="2940698"/>
            <a:ext cx="9784342" cy="2817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9156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Welcome to Our Presentation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90781" y="5729051"/>
            <a:ext cx="7366063" cy="47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By: Team - 6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690188" y="4202243"/>
            <a:ext cx="8015383" cy="4597527"/>
            <a:chOff x="0" y="0"/>
            <a:chExt cx="7981950" cy="4578350"/>
          </a:xfrm>
        </p:grpSpPr>
        <p:sp>
          <p:nvSpPr>
            <p:cNvPr id="20" name="Freeform 2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t="-3261" b="-3261"/>
              </a:stretch>
            </a:blipFill>
          </p:spPr>
        </p:sp>
      </p:grpSp>
      <p:pic>
        <p:nvPicPr>
          <p:cNvPr id="1026" name="Picture 2" descr="DIU University Logo PNG Vector (AI) Free Download">
            <a:extLst>
              <a:ext uri="{FF2B5EF4-FFF2-40B4-BE49-F238E27FC236}">
                <a16:creationId xmlns:a16="http://schemas.microsoft.com/office/drawing/2014/main" id="{24634CF7-0572-4F42-AEB1-B6C103CE3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69" y="1274983"/>
            <a:ext cx="28575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6AB71BF-5698-47DF-A8D6-6E6CAA47FE2C}"/>
              </a:ext>
            </a:extLst>
          </p:cNvPr>
          <p:cNvSpPr/>
          <p:nvPr/>
        </p:nvSpPr>
        <p:spPr>
          <a:xfrm>
            <a:off x="10558043" y="4457700"/>
            <a:ext cx="6226991" cy="38270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Java custom software development">
            <a:extLst>
              <a:ext uri="{FF2B5EF4-FFF2-40B4-BE49-F238E27FC236}">
                <a16:creationId xmlns:a16="http://schemas.microsoft.com/office/drawing/2014/main" id="{8785896B-2490-41A1-83EE-BEFA7B24E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233" y="4979048"/>
            <a:ext cx="3735531" cy="233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6428663" y="190500"/>
            <a:ext cx="5430673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60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Account.java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957A76-37B1-494A-A3C5-C7A1FE4F3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80300"/>
            <a:ext cx="15697200" cy="9525326"/>
          </a:xfrm>
          <a:prstGeom prst="rect">
            <a:avLst/>
          </a:prstGeom>
        </p:spPr>
      </p:pic>
      <p:grpSp>
        <p:nvGrpSpPr>
          <p:cNvPr id="16" name="Group 2">
            <a:extLst>
              <a:ext uri="{FF2B5EF4-FFF2-40B4-BE49-F238E27FC236}">
                <a16:creationId xmlns:a16="http://schemas.microsoft.com/office/drawing/2014/main" id="{902ED8F8-46C6-481E-9C57-48B66BB99AAA}"/>
              </a:ext>
            </a:extLst>
          </p:cNvPr>
          <p:cNvGrpSpPr/>
          <p:nvPr/>
        </p:nvGrpSpPr>
        <p:grpSpPr>
          <a:xfrm>
            <a:off x="16611600" y="-2705100"/>
            <a:ext cx="4693046" cy="4693046"/>
            <a:chOff x="0" y="0"/>
            <a:chExt cx="812800" cy="812800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7B0C554C-06E3-4A01-8B92-EE9D276ECBC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13848A5A-3153-43E6-923B-4031A2C79C6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">
            <a:extLst>
              <a:ext uri="{FF2B5EF4-FFF2-40B4-BE49-F238E27FC236}">
                <a16:creationId xmlns:a16="http://schemas.microsoft.com/office/drawing/2014/main" id="{A909B9A8-929A-41B1-B4AA-A95D50CAD9BB}"/>
              </a:ext>
            </a:extLst>
          </p:cNvPr>
          <p:cNvGrpSpPr/>
          <p:nvPr/>
        </p:nvGrpSpPr>
        <p:grpSpPr>
          <a:xfrm>
            <a:off x="-2941996" y="7658100"/>
            <a:ext cx="4693046" cy="4693046"/>
            <a:chOff x="0" y="0"/>
            <a:chExt cx="812800" cy="812800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EC0567C7-84C2-476A-A423-AE8E510AB4E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156CCFFA-EC08-4A5F-81F5-FE84201CB09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956A9745-C67A-4785-9E0D-770BFE5070BF}"/>
              </a:ext>
            </a:extLst>
          </p:cNvPr>
          <p:cNvSpPr/>
          <p:nvPr/>
        </p:nvSpPr>
        <p:spPr>
          <a:xfrm>
            <a:off x="11201400" y="1639409"/>
            <a:ext cx="5181600" cy="1060847"/>
          </a:xfrm>
          <a:prstGeom prst="borderCallout1">
            <a:avLst>
              <a:gd name="adj1" fmla="val 5186"/>
              <a:gd name="adj2" fmla="val 137"/>
              <a:gd name="adj3" fmla="val 50650"/>
              <a:gd name="adj4" fmla="val -147256"/>
            </a:avLst>
          </a:prstGeom>
          <a:ln w="38100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Define Abstract Class</a:t>
            </a:r>
          </a:p>
        </p:txBody>
      </p:sp>
      <p:sp>
        <p:nvSpPr>
          <p:cNvPr id="28" name="Callout: Line 27">
            <a:extLst>
              <a:ext uri="{FF2B5EF4-FFF2-40B4-BE49-F238E27FC236}">
                <a16:creationId xmlns:a16="http://schemas.microsoft.com/office/drawing/2014/main" id="{849379A0-564C-4B5A-AB52-6B738186B57D}"/>
              </a:ext>
            </a:extLst>
          </p:cNvPr>
          <p:cNvSpPr/>
          <p:nvPr/>
        </p:nvSpPr>
        <p:spPr>
          <a:xfrm>
            <a:off x="11869973" y="5058220"/>
            <a:ext cx="5181600" cy="1060847"/>
          </a:xfrm>
          <a:prstGeom prst="borderCallout1">
            <a:avLst>
              <a:gd name="adj1" fmla="val 52454"/>
              <a:gd name="adj2" fmla="val 4122"/>
              <a:gd name="adj3" fmla="val 50651"/>
              <a:gd name="adj4" fmla="val -58451"/>
            </a:avLst>
          </a:prstGeom>
          <a:ln w="38100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Constructor</a:t>
            </a:r>
          </a:p>
        </p:txBody>
      </p:sp>
      <p:sp>
        <p:nvSpPr>
          <p:cNvPr id="29" name="Callout: Line 28">
            <a:extLst>
              <a:ext uri="{FF2B5EF4-FFF2-40B4-BE49-F238E27FC236}">
                <a16:creationId xmlns:a16="http://schemas.microsoft.com/office/drawing/2014/main" id="{94B9BEE0-08D8-4F0C-9E37-50753D6EF73D}"/>
              </a:ext>
            </a:extLst>
          </p:cNvPr>
          <p:cNvSpPr/>
          <p:nvPr/>
        </p:nvSpPr>
        <p:spPr>
          <a:xfrm>
            <a:off x="11859336" y="6597253"/>
            <a:ext cx="5181600" cy="1060847"/>
          </a:xfrm>
          <a:prstGeom prst="borderCallout1">
            <a:avLst>
              <a:gd name="adj1" fmla="val 52454"/>
              <a:gd name="adj2" fmla="val 4122"/>
              <a:gd name="adj3" fmla="val 153529"/>
              <a:gd name="adj4" fmla="val -126762"/>
            </a:avLst>
          </a:prstGeom>
          <a:ln w="38100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Abstract Method</a:t>
            </a:r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21C88AF6-36B2-4617-BE80-9F17A7F59C4A}"/>
              </a:ext>
            </a:extLst>
          </p:cNvPr>
          <p:cNvSpPr/>
          <p:nvPr/>
        </p:nvSpPr>
        <p:spPr>
          <a:xfrm>
            <a:off x="11545478" y="3599338"/>
            <a:ext cx="5809316" cy="746572"/>
          </a:xfrm>
          <a:prstGeom prst="borderCallout2">
            <a:avLst>
              <a:gd name="adj1" fmla="val 82258"/>
              <a:gd name="adj2" fmla="val -1001"/>
              <a:gd name="adj3" fmla="val 84695"/>
              <a:gd name="adj4" fmla="val -103746"/>
              <a:gd name="adj5" fmla="val 59440"/>
              <a:gd name="adj6" fmla="val -11779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Access Modifier</a:t>
            </a:r>
          </a:p>
        </p:txBody>
      </p:sp>
    </p:spTree>
    <p:extLst>
      <p:ext uri="{BB962C8B-B14F-4D97-AF65-F5344CB8AC3E}">
        <p14:creationId xmlns:p14="http://schemas.microsoft.com/office/powerpoint/2010/main" val="11001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73400" y="-2091310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172200" y="255213"/>
            <a:ext cx="7287337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60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BankSystem.java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CA295C-FC15-4E47-A5A5-656CB9F6C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18288000" cy="10555356"/>
          </a:xfrm>
          <a:prstGeom prst="rect">
            <a:avLst/>
          </a:prstGeom>
        </p:spPr>
      </p:pic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6A8C703B-B7BE-4FC5-AF2C-2D2493A72F38}"/>
              </a:ext>
            </a:extLst>
          </p:cNvPr>
          <p:cNvSpPr/>
          <p:nvPr/>
        </p:nvSpPr>
        <p:spPr>
          <a:xfrm>
            <a:off x="12025669" y="1967618"/>
            <a:ext cx="5181600" cy="1268236"/>
          </a:xfrm>
          <a:prstGeom prst="borderCallout2">
            <a:avLst>
              <a:gd name="adj1" fmla="val 44334"/>
              <a:gd name="adj2" fmla="val -6056"/>
              <a:gd name="adj3" fmla="val 42008"/>
              <a:gd name="adj4" fmla="val -78717"/>
              <a:gd name="adj5" fmla="val 82264"/>
              <a:gd name="adj6" fmla="val -97332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Take User Input</a:t>
            </a:r>
          </a:p>
        </p:txBody>
      </p:sp>
      <p:sp>
        <p:nvSpPr>
          <p:cNvPr id="13" name="Callout: Bent Line 12">
            <a:extLst>
              <a:ext uri="{FF2B5EF4-FFF2-40B4-BE49-F238E27FC236}">
                <a16:creationId xmlns:a16="http://schemas.microsoft.com/office/drawing/2014/main" id="{3CA2A502-3B11-4A71-97F8-6D68B75DE440}"/>
              </a:ext>
            </a:extLst>
          </p:cNvPr>
          <p:cNvSpPr/>
          <p:nvPr/>
        </p:nvSpPr>
        <p:spPr>
          <a:xfrm>
            <a:off x="12055065" y="4098350"/>
            <a:ext cx="5181600" cy="1268236"/>
          </a:xfrm>
          <a:prstGeom prst="borderCallout2">
            <a:avLst>
              <a:gd name="adj1" fmla="val 72244"/>
              <a:gd name="adj2" fmla="val -1501"/>
              <a:gd name="adj3" fmla="val 72244"/>
              <a:gd name="adj4" fmla="val -59931"/>
              <a:gd name="adj5" fmla="val 24119"/>
              <a:gd name="adj6" fmla="val -13034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Store in Variable</a:t>
            </a:r>
          </a:p>
        </p:txBody>
      </p: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B1270B89-6506-4123-BA09-D8496BAA62FF}"/>
              </a:ext>
            </a:extLst>
          </p:cNvPr>
          <p:cNvSpPr/>
          <p:nvPr/>
        </p:nvSpPr>
        <p:spPr>
          <a:xfrm>
            <a:off x="12025669" y="6417029"/>
            <a:ext cx="5181600" cy="1268236"/>
          </a:xfrm>
          <a:prstGeom prst="borderCallout2">
            <a:avLst>
              <a:gd name="adj1" fmla="val 51312"/>
              <a:gd name="adj2" fmla="val -6056"/>
              <a:gd name="adj3" fmla="val 55963"/>
              <a:gd name="adj4" fmla="val -78148"/>
              <a:gd name="adj5" fmla="val 119477"/>
              <a:gd name="adj6" fmla="val -10131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Create a object</a:t>
            </a:r>
          </a:p>
        </p:txBody>
      </p:sp>
    </p:spTree>
    <p:extLst>
      <p:ext uri="{BB962C8B-B14F-4D97-AF65-F5344CB8AC3E}">
        <p14:creationId xmlns:p14="http://schemas.microsoft.com/office/powerpoint/2010/main" val="88704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73400" y="-2091310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172200" y="255213"/>
            <a:ext cx="7287337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60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BankSystem.java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C2450-0AA8-44A3-892E-D0F5EBEDA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1520687"/>
            <a:ext cx="18288000" cy="8766313"/>
          </a:xfrm>
          <a:prstGeom prst="rect">
            <a:avLst/>
          </a:prstGeom>
        </p:spPr>
      </p:pic>
      <p:sp>
        <p:nvSpPr>
          <p:cNvPr id="7" name="Callout: Line with Border and Accent Bar 6">
            <a:extLst>
              <a:ext uri="{FF2B5EF4-FFF2-40B4-BE49-F238E27FC236}">
                <a16:creationId xmlns:a16="http://schemas.microsoft.com/office/drawing/2014/main" id="{67AA58CB-6C98-4D90-84FF-47874A4031F6}"/>
              </a:ext>
            </a:extLst>
          </p:cNvPr>
          <p:cNvSpPr/>
          <p:nvPr/>
        </p:nvSpPr>
        <p:spPr>
          <a:xfrm>
            <a:off x="10210800" y="2401279"/>
            <a:ext cx="7467600" cy="3091016"/>
          </a:xfrm>
          <a:prstGeom prst="accentBorderCallout1">
            <a:avLst>
              <a:gd name="adj1" fmla="val 51397"/>
              <a:gd name="adj2" fmla="val -6040"/>
              <a:gd name="adj3" fmla="val 48625"/>
              <a:gd name="adj4" fmla="val 752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Take input of Account Number and Password</a:t>
            </a:r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EEDD1701-73D1-4C75-A6EB-01E55A956E0D}"/>
              </a:ext>
            </a:extLst>
          </p:cNvPr>
          <p:cNvSpPr/>
          <p:nvPr/>
        </p:nvSpPr>
        <p:spPr>
          <a:xfrm>
            <a:off x="12459929" y="8250187"/>
            <a:ext cx="5181600" cy="1268236"/>
          </a:xfrm>
          <a:prstGeom prst="borderCallout2">
            <a:avLst>
              <a:gd name="adj1" fmla="val 44334"/>
              <a:gd name="adj2" fmla="val -6056"/>
              <a:gd name="adj3" fmla="val 48985"/>
              <a:gd name="adj4" fmla="val -61639"/>
              <a:gd name="adj5" fmla="val -64262"/>
              <a:gd name="adj6" fmla="val -88793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Authenticating User</a:t>
            </a:r>
          </a:p>
        </p:txBody>
      </p:sp>
    </p:spTree>
    <p:extLst>
      <p:ext uri="{BB962C8B-B14F-4D97-AF65-F5344CB8AC3E}">
        <p14:creationId xmlns:p14="http://schemas.microsoft.com/office/powerpoint/2010/main" val="246706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73400" y="-2091310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886200" y="293313"/>
            <a:ext cx="9878137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60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SavingsAccount.java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C2450-0AA8-44A3-892E-D0F5EBEDAC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536664"/>
            <a:ext cx="10366334" cy="8766313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D3447A75-D985-459A-929A-09DBC6FB75B9}"/>
              </a:ext>
            </a:extLst>
          </p:cNvPr>
          <p:cNvSpPr/>
          <p:nvPr/>
        </p:nvSpPr>
        <p:spPr>
          <a:xfrm>
            <a:off x="12762926" y="1674910"/>
            <a:ext cx="5181600" cy="1060847"/>
          </a:xfrm>
          <a:prstGeom prst="borderCallout1">
            <a:avLst>
              <a:gd name="adj1" fmla="val 52455"/>
              <a:gd name="adj2" fmla="val 137"/>
              <a:gd name="adj3" fmla="val 100699"/>
              <a:gd name="adj4" fmla="val -36250"/>
            </a:avLst>
          </a:prstGeom>
          <a:ln w="38100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Inherit Abstract Class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69F170FE-8084-4EF7-BC83-1B0083A1E37D}"/>
              </a:ext>
            </a:extLst>
          </p:cNvPr>
          <p:cNvSpPr/>
          <p:nvPr/>
        </p:nvSpPr>
        <p:spPr>
          <a:xfrm>
            <a:off x="1295400" y="3390900"/>
            <a:ext cx="5181600" cy="1060847"/>
          </a:xfrm>
          <a:prstGeom prst="borderCallout1">
            <a:avLst>
              <a:gd name="adj1" fmla="val 49674"/>
              <a:gd name="adj2" fmla="val 98050"/>
              <a:gd name="adj3" fmla="val 111821"/>
              <a:gd name="adj4" fmla="val 124281"/>
            </a:avLst>
          </a:prstGeom>
          <a:ln w="38100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Method Overriding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869EC68C-AFF5-4380-AD20-7F3824DA2ED3}"/>
              </a:ext>
            </a:extLst>
          </p:cNvPr>
          <p:cNvSpPr/>
          <p:nvPr/>
        </p:nvSpPr>
        <p:spPr>
          <a:xfrm>
            <a:off x="1295400" y="7581900"/>
            <a:ext cx="5181600" cy="1060847"/>
          </a:xfrm>
          <a:prstGeom prst="borderCallout1">
            <a:avLst>
              <a:gd name="adj1" fmla="val 49674"/>
              <a:gd name="adj2" fmla="val 98050"/>
              <a:gd name="adj3" fmla="val 56211"/>
              <a:gd name="adj4" fmla="val 129974"/>
            </a:avLst>
          </a:prstGeom>
          <a:ln w="38100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Implementing Logic</a:t>
            </a:r>
          </a:p>
        </p:txBody>
      </p:sp>
    </p:spTree>
    <p:extLst>
      <p:ext uri="{BB962C8B-B14F-4D97-AF65-F5344CB8AC3E}">
        <p14:creationId xmlns:p14="http://schemas.microsoft.com/office/powerpoint/2010/main" val="401940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73400" y="-2091310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705600" y="800100"/>
            <a:ext cx="9878137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60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Main.java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513C03-36CF-4F4C-8345-7643AB3E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" y="1790700"/>
            <a:ext cx="15974137" cy="14289907"/>
          </a:xfrm>
          <a:prstGeom prst="rect">
            <a:avLst/>
          </a:prstGeom>
        </p:spPr>
      </p:pic>
      <p:sp>
        <p:nvSpPr>
          <p:cNvPr id="13" name="Callout: Line 12">
            <a:extLst>
              <a:ext uri="{FF2B5EF4-FFF2-40B4-BE49-F238E27FC236}">
                <a16:creationId xmlns:a16="http://schemas.microsoft.com/office/drawing/2014/main" id="{D16154F7-CB16-46E8-9FC1-B825913466E7}"/>
              </a:ext>
            </a:extLst>
          </p:cNvPr>
          <p:cNvSpPr/>
          <p:nvPr/>
        </p:nvSpPr>
        <p:spPr>
          <a:xfrm>
            <a:off x="8628256" y="2324100"/>
            <a:ext cx="5181600" cy="1060847"/>
          </a:xfrm>
          <a:prstGeom prst="borderCallout1">
            <a:avLst>
              <a:gd name="adj1" fmla="val 52455"/>
              <a:gd name="adj2" fmla="val 137"/>
              <a:gd name="adj3" fmla="val 73369"/>
              <a:gd name="adj4" fmla="val -57340"/>
            </a:avLst>
          </a:prstGeom>
          <a:ln w="38100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Define Package</a:t>
            </a:r>
          </a:p>
        </p:txBody>
      </p: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0EBE54E7-B0F1-4FDB-90B3-2F2E889921F6}"/>
              </a:ext>
            </a:extLst>
          </p:cNvPr>
          <p:cNvSpPr/>
          <p:nvPr/>
        </p:nvSpPr>
        <p:spPr>
          <a:xfrm>
            <a:off x="9829800" y="3918347"/>
            <a:ext cx="5809316" cy="1268236"/>
          </a:xfrm>
          <a:prstGeom prst="borderCallout2">
            <a:avLst>
              <a:gd name="adj1" fmla="val 17956"/>
              <a:gd name="adj2" fmla="val -2182"/>
              <a:gd name="adj3" fmla="val 17331"/>
              <a:gd name="adj4" fmla="val -102959"/>
              <a:gd name="adj5" fmla="val -11506"/>
              <a:gd name="adj6" fmla="val -106382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Import Build-in Package</a:t>
            </a:r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8B4CCA93-9E52-4DCB-A583-C5A9D5D69CCE}"/>
              </a:ext>
            </a:extLst>
          </p:cNvPr>
          <p:cNvSpPr/>
          <p:nvPr/>
        </p:nvSpPr>
        <p:spPr>
          <a:xfrm>
            <a:off x="9809356" y="7830423"/>
            <a:ext cx="5809316" cy="1268236"/>
          </a:xfrm>
          <a:prstGeom prst="borderCallout2">
            <a:avLst>
              <a:gd name="adj1" fmla="val 14439"/>
              <a:gd name="adj2" fmla="val 122"/>
              <a:gd name="adj3" fmla="val 17331"/>
              <a:gd name="adj4" fmla="val -64184"/>
              <a:gd name="adj5" fmla="val 76421"/>
              <a:gd name="adj6" fmla="val -9486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Select Option until valid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DFA9A5-1533-4553-979B-2F910CE43743}"/>
              </a:ext>
            </a:extLst>
          </p:cNvPr>
          <p:cNvSpPr/>
          <p:nvPr/>
        </p:nvSpPr>
        <p:spPr>
          <a:xfrm>
            <a:off x="1633994" y="5676900"/>
            <a:ext cx="2633206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190663" y="960463"/>
            <a:ext cx="5430673" cy="870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8000" u="sng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C0960-CBA9-4794-8AD7-12D5FFF4DF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849" y="2171700"/>
            <a:ext cx="8462614" cy="403601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177B2BC-F960-4B5A-BEC6-6E29C9EC3D3D}"/>
              </a:ext>
            </a:extLst>
          </p:cNvPr>
          <p:cNvGrpSpPr/>
          <p:nvPr/>
        </p:nvGrpSpPr>
        <p:grpSpPr>
          <a:xfrm>
            <a:off x="8988721" y="1906550"/>
            <a:ext cx="1424256" cy="1424256"/>
            <a:chOff x="9144000" y="3541391"/>
            <a:chExt cx="1424256" cy="1424256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3F556823-8EB2-4784-BA6B-C92B8A86C9D2}"/>
                </a:ext>
              </a:extLst>
            </p:cNvPr>
            <p:cNvSpPr/>
            <p:nvPr/>
          </p:nvSpPr>
          <p:spPr>
            <a:xfrm>
              <a:off x="9144000" y="3541391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41B190-E7A7-4C81-867C-D870C46C5A6C}"/>
                </a:ext>
              </a:extLst>
            </p:cNvPr>
            <p:cNvSpPr txBox="1"/>
            <p:nvPr/>
          </p:nvSpPr>
          <p:spPr>
            <a:xfrm>
              <a:off x="9289058" y="3814603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B7CB928-00E8-494C-9F6F-92C63D9601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438900"/>
            <a:ext cx="8087361" cy="349933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B8EAC44-5DE7-44AB-8AF1-6D7800576B91}"/>
              </a:ext>
            </a:extLst>
          </p:cNvPr>
          <p:cNvGrpSpPr/>
          <p:nvPr/>
        </p:nvGrpSpPr>
        <p:grpSpPr>
          <a:xfrm>
            <a:off x="7875024" y="6083613"/>
            <a:ext cx="1424256" cy="1424256"/>
            <a:chOff x="9144000" y="3541391"/>
            <a:chExt cx="1424256" cy="1424256"/>
          </a:xfrm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E2E959AC-0C17-49D1-AA64-1D62358DACB5}"/>
                </a:ext>
              </a:extLst>
            </p:cNvPr>
            <p:cNvSpPr/>
            <p:nvPr/>
          </p:nvSpPr>
          <p:spPr>
            <a:xfrm>
              <a:off x="9144000" y="3541391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3A70F9-B908-4433-BF24-7CF71F0A455C}"/>
                </a:ext>
              </a:extLst>
            </p:cNvPr>
            <p:cNvSpPr txBox="1"/>
            <p:nvPr/>
          </p:nvSpPr>
          <p:spPr>
            <a:xfrm>
              <a:off x="9289058" y="3814603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45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83000" y="-2134209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162800" y="671082"/>
            <a:ext cx="5430673" cy="870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8000" u="sng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98DE9C-2530-42AD-AC24-6997BDDF19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52" y="1903572"/>
            <a:ext cx="8128627" cy="58307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177B2BC-F960-4B5A-BEC6-6E29C9EC3D3D}"/>
              </a:ext>
            </a:extLst>
          </p:cNvPr>
          <p:cNvGrpSpPr/>
          <p:nvPr/>
        </p:nvGrpSpPr>
        <p:grpSpPr>
          <a:xfrm>
            <a:off x="7890751" y="1541898"/>
            <a:ext cx="1424256" cy="1424256"/>
            <a:chOff x="9144000" y="3541391"/>
            <a:chExt cx="1424256" cy="1424256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3F556823-8EB2-4784-BA6B-C92B8A86C9D2}"/>
                </a:ext>
              </a:extLst>
            </p:cNvPr>
            <p:cNvSpPr/>
            <p:nvPr/>
          </p:nvSpPr>
          <p:spPr>
            <a:xfrm>
              <a:off x="9144000" y="3541391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41B190-E7A7-4C81-867C-D870C46C5A6C}"/>
                </a:ext>
              </a:extLst>
            </p:cNvPr>
            <p:cNvSpPr txBox="1"/>
            <p:nvPr/>
          </p:nvSpPr>
          <p:spPr>
            <a:xfrm>
              <a:off x="9289058" y="3814603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3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10F43FB-A643-4EC9-A0AC-16A7461EE1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5048984"/>
            <a:ext cx="8445986" cy="523801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B8EAC44-5DE7-44AB-8AF1-6D7800576B91}"/>
              </a:ext>
            </a:extLst>
          </p:cNvPr>
          <p:cNvGrpSpPr/>
          <p:nvPr/>
        </p:nvGrpSpPr>
        <p:grpSpPr>
          <a:xfrm>
            <a:off x="12593473" y="4336856"/>
            <a:ext cx="1424256" cy="1424256"/>
            <a:chOff x="9144000" y="3541391"/>
            <a:chExt cx="1424256" cy="1424256"/>
          </a:xfrm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E2E959AC-0C17-49D1-AA64-1D62358DACB5}"/>
                </a:ext>
              </a:extLst>
            </p:cNvPr>
            <p:cNvSpPr/>
            <p:nvPr/>
          </p:nvSpPr>
          <p:spPr>
            <a:xfrm>
              <a:off x="9144000" y="3541391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3A70F9-B908-4433-BF24-7CF71F0A455C}"/>
                </a:ext>
              </a:extLst>
            </p:cNvPr>
            <p:cNvSpPr txBox="1"/>
            <p:nvPr/>
          </p:nvSpPr>
          <p:spPr>
            <a:xfrm>
              <a:off x="9289058" y="3814603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152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502440" y="2705100"/>
            <a:ext cx="13970672" cy="4412223"/>
            <a:chOff x="0" y="0"/>
            <a:chExt cx="3203935" cy="1162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72163" y="3511049"/>
            <a:ext cx="13431225" cy="265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13257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Any Question?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About this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B8377FB-B0D8-46E8-A726-1C062CE95A12}"/>
              </a:ext>
            </a:extLst>
          </p:cNvPr>
          <p:cNvGrpSpPr/>
          <p:nvPr/>
        </p:nvGrpSpPr>
        <p:grpSpPr>
          <a:xfrm>
            <a:off x="1145565" y="3888923"/>
            <a:ext cx="11201141" cy="510938"/>
            <a:chOff x="1145565" y="3888923"/>
            <a:chExt cx="11201141" cy="510938"/>
          </a:xfrm>
        </p:grpSpPr>
        <p:sp>
          <p:nvSpPr>
            <p:cNvPr id="9" name="Freeform 9"/>
            <p:cNvSpPr/>
            <p:nvPr/>
          </p:nvSpPr>
          <p:spPr>
            <a:xfrm rot="5400000">
              <a:off x="1116767" y="3917722"/>
              <a:ext cx="510937" cy="453341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2057400" y="3888923"/>
              <a:ext cx="10289306" cy="4871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95"/>
                </a:lnSpc>
                <a:spcBef>
                  <a:spcPct val="0"/>
                </a:spcBef>
              </a:pPr>
              <a:r>
                <a:rPr lang="en-US" sz="2853" b="1" spc="-57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Shakhawat Hosen – CR [Team Leader] - 34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B422F92D-6C47-4843-BE1E-CC98FDD86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6683" y="1146307"/>
            <a:ext cx="2506542" cy="2506542"/>
          </a:xfrm>
          <a:prstGeom prst="rect">
            <a:avLst/>
          </a:prstGeom>
        </p:spPr>
      </p:pic>
      <p:sp>
        <p:nvSpPr>
          <p:cNvPr id="37" name="TextBox 5">
            <a:extLst>
              <a:ext uri="{FF2B5EF4-FFF2-40B4-BE49-F238E27FC236}">
                <a16:creationId xmlns:a16="http://schemas.microsoft.com/office/drawing/2014/main" id="{3847719C-97CB-48F4-A2ED-BC306806F9C4}"/>
              </a:ext>
            </a:extLst>
          </p:cNvPr>
          <p:cNvSpPr txBox="1"/>
          <p:nvPr/>
        </p:nvSpPr>
        <p:spPr>
          <a:xfrm>
            <a:off x="2006462" y="1391468"/>
            <a:ext cx="10504448" cy="1223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Team - 6</a:t>
            </a:r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00519843-71A6-4979-857B-03E6B24E0C76}"/>
              </a:ext>
            </a:extLst>
          </p:cNvPr>
          <p:cNvSpPr/>
          <p:nvPr/>
        </p:nvSpPr>
        <p:spPr>
          <a:xfrm rot="5400000">
            <a:off x="1118061" y="4787251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15658F91-E4A6-42AC-AD3A-BCC86E1F3DB0}"/>
              </a:ext>
            </a:extLst>
          </p:cNvPr>
          <p:cNvSpPr txBox="1"/>
          <p:nvPr/>
        </p:nvSpPr>
        <p:spPr>
          <a:xfrm>
            <a:off x="2090056" y="4758452"/>
            <a:ext cx="10940143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Atiqur</a:t>
            </a: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Rahman - 35</a:t>
            </a: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93D4C4F5-CF55-44DB-9E53-630D6CBAA994}"/>
              </a:ext>
            </a:extLst>
          </p:cNvPr>
          <p:cNvSpPr/>
          <p:nvPr/>
        </p:nvSpPr>
        <p:spPr>
          <a:xfrm rot="5400000">
            <a:off x="1105881" y="565678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E966CBF0-51F3-4660-9B88-CA3E37C085AF}"/>
              </a:ext>
            </a:extLst>
          </p:cNvPr>
          <p:cNvSpPr txBox="1"/>
          <p:nvPr/>
        </p:nvSpPr>
        <p:spPr>
          <a:xfrm>
            <a:off x="2046513" y="5627981"/>
            <a:ext cx="10940143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Mohammad </a:t>
            </a:r>
            <a:r>
              <a:rPr lang="en-US" sz="2853" spc="-5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Mahfuz</a:t>
            </a: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Hasan Sourav - 32</a:t>
            </a:r>
          </a:p>
        </p:txBody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A24B993A-7AEB-49DE-A604-07D92FBDA3A3}"/>
              </a:ext>
            </a:extLst>
          </p:cNvPr>
          <p:cNvSpPr/>
          <p:nvPr/>
        </p:nvSpPr>
        <p:spPr>
          <a:xfrm rot="5400000">
            <a:off x="1095567" y="650255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11">
            <a:extLst>
              <a:ext uri="{FF2B5EF4-FFF2-40B4-BE49-F238E27FC236}">
                <a16:creationId xmlns:a16="http://schemas.microsoft.com/office/drawing/2014/main" id="{9A7C06AB-E618-4801-8D80-1F22E5B2269C}"/>
              </a:ext>
            </a:extLst>
          </p:cNvPr>
          <p:cNvSpPr txBox="1"/>
          <p:nvPr/>
        </p:nvSpPr>
        <p:spPr>
          <a:xfrm>
            <a:off x="2036199" y="6473758"/>
            <a:ext cx="10310507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Mahmudul Hasan </a:t>
            </a:r>
            <a:r>
              <a:rPr lang="en-US" sz="2853" spc="-5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Mridul</a:t>
            </a: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- 33 </a:t>
            </a:r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D295D98D-4ECB-4876-9956-BA3FA8879561}"/>
              </a:ext>
            </a:extLst>
          </p:cNvPr>
          <p:cNvSpPr/>
          <p:nvPr/>
        </p:nvSpPr>
        <p:spPr>
          <a:xfrm rot="5400000">
            <a:off x="1088324" y="734435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11">
            <a:extLst>
              <a:ext uri="{FF2B5EF4-FFF2-40B4-BE49-F238E27FC236}">
                <a16:creationId xmlns:a16="http://schemas.microsoft.com/office/drawing/2014/main" id="{3DA65063-7CC2-4023-870F-99DD0EBDED59}"/>
              </a:ext>
            </a:extLst>
          </p:cNvPr>
          <p:cNvSpPr txBox="1"/>
          <p:nvPr/>
        </p:nvSpPr>
        <p:spPr>
          <a:xfrm>
            <a:off x="2006462" y="7315558"/>
            <a:ext cx="11190467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Mahim Mahmud - 42</a:t>
            </a: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4B1D8D89-7E70-40B5-8BDA-EE4AA57DBBDE}"/>
              </a:ext>
            </a:extLst>
          </p:cNvPr>
          <p:cNvSpPr/>
          <p:nvPr/>
        </p:nvSpPr>
        <p:spPr>
          <a:xfrm rot="5400000">
            <a:off x="1086097" y="819735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11">
            <a:extLst>
              <a:ext uri="{FF2B5EF4-FFF2-40B4-BE49-F238E27FC236}">
                <a16:creationId xmlns:a16="http://schemas.microsoft.com/office/drawing/2014/main" id="{04AD50C4-F4D2-43B7-870C-5069FFB5168E}"/>
              </a:ext>
            </a:extLst>
          </p:cNvPr>
          <p:cNvSpPr txBox="1"/>
          <p:nvPr/>
        </p:nvSpPr>
        <p:spPr>
          <a:xfrm>
            <a:off x="2004235" y="8168557"/>
            <a:ext cx="11190467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Jibon</a:t>
            </a: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Islam Santo - 31</a:t>
            </a:r>
          </a:p>
        </p:txBody>
      </p:sp>
    </p:spTree>
    <p:extLst>
      <p:ext uri="{BB962C8B-B14F-4D97-AF65-F5344CB8AC3E}">
        <p14:creationId xmlns:p14="http://schemas.microsoft.com/office/powerpoint/2010/main" val="297518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5" grpId="0"/>
      <p:bldP spid="47" grpId="0"/>
      <p:bldP spid="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77100" y="5143500"/>
            <a:ext cx="109728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6000" dirty="0">
                <a:solidFill>
                  <a:srgbClr val="051D40"/>
                </a:solidFill>
                <a:latin typeface="Poppins" panose="020B0604020202020204" charset="0"/>
                <a:ea typeface="Open Sans Extra Bold"/>
                <a:cs typeface="Poppins" panose="020B0604020202020204" charset="0"/>
                <a:sym typeface="Open Sans Extra Bold"/>
              </a:rPr>
              <a:t>Write Once, </a:t>
            </a:r>
          </a:p>
          <a:p>
            <a:pPr lvl="0" algn="ctr">
              <a:spcBef>
                <a:spcPct val="0"/>
              </a:spcBef>
            </a:pPr>
            <a:r>
              <a:rPr lang="en-US" sz="6000" dirty="0">
                <a:solidFill>
                  <a:srgbClr val="051D40"/>
                </a:solidFill>
                <a:latin typeface="Poppins" panose="020B0604020202020204" charset="0"/>
                <a:ea typeface="Open Sans Extra Bold"/>
                <a:cs typeface="Poppins" panose="020B0604020202020204" charset="0"/>
                <a:sym typeface="Open Sans Extra Bold"/>
              </a:rPr>
              <a:t>Run Anywhere!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5105400" y="3474804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4" name="Picture 4" descr="Java custom software development">
            <a:extLst>
              <a:ext uri="{FF2B5EF4-FFF2-40B4-BE49-F238E27FC236}">
                <a16:creationId xmlns:a16="http://schemas.microsoft.com/office/drawing/2014/main" id="{8C61D795-D6A3-42DA-9E7D-597E73F6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1562100"/>
            <a:ext cx="5045189" cy="315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B64FA1-8B43-40F5-917E-247A29FB7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20" y="2063173"/>
            <a:ext cx="8735150" cy="61763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B422F92D-6C47-4843-BE1E-CC98FDD86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7765" y="4183164"/>
            <a:ext cx="2506542" cy="2506542"/>
          </a:xfrm>
          <a:prstGeom prst="rect">
            <a:avLst/>
          </a:prstGeom>
        </p:spPr>
      </p:pic>
      <p:sp>
        <p:nvSpPr>
          <p:cNvPr id="37" name="TextBox 5">
            <a:extLst>
              <a:ext uri="{FF2B5EF4-FFF2-40B4-BE49-F238E27FC236}">
                <a16:creationId xmlns:a16="http://schemas.microsoft.com/office/drawing/2014/main" id="{3847719C-97CB-48F4-A2ED-BC306806F9C4}"/>
              </a:ext>
            </a:extLst>
          </p:cNvPr>
          <p:cNvSpPr txBox="1"/>
          <p:nvPr/>
        </p:nvSpPr>
        <p:spPr>
          <a:xfrm>
            <a:off x="3581400" y="1159434"/>
            <a:ext cx="10504448" cy="1223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070C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Presentation Topic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9D341EF0-0C77-442B-8A16-8DF2498132DA}"/>
              </a:ext>
            </a:extLst>
          </p:cNvPr>
          <p:cNvSpPr txBox="1"/>
          <p:nvPr/>
        </p:nvSpPr>
        <p:spPr>
          <a:xfrm>
            <a:off x="4800600" y="4183164"/>
            <a:ext cx="10504448" cy="2531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070C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Bank</a:t>
            </a:r>
            <a:r>
              <a:rPr lang="en-US" sz="732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Account Management System</a:t>
            </a:r>
          </a:p>
        </p:txBody>
      </p:sp>
      <p:pic>
        <p:nvPicPr>
          <p:cNvPr id="27" name="Picture 4" descr="Java custom software development">
            <a:extLst>
              <a:ext uri="{FF2B5EF4-FFF2-40B4-BE49-F238E27FC236}">
                <a16:creationId xmlns:a16="http://schemas.microsoft.com/office/drawing/2014/main" id="{CAC2B645-6DD4-4144-B393-4CF9B069E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7327341"/>
            <a:ext cx="28194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38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5">
            <a:extLst>
              <a:ext uri="{FF2B5EF4-FFF2-40B4-BE49-F238E27FC236}">
                <a16:creationId xmlns:a16="http://schemas.microsoft.com/office/drawing/2014/main" id="{3847719C-97CB-48F4-A2ED-BC306806F9C4}"/>
              </a:ext>
            </a:extLst>
          </p:cNvPr>
          <p:cNvSpPr txBox="1"/>
          <p:nvPr/>
        </p:nvSpPr>
        <p:spPr>
          <a:xfrm>
            <a:off x="2722218" y="459443"/>
            <a:ext cx="10504448" cy="1223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Objective</a:t>
            </a:r>
          </a:p>
        </p:txBody>
      </p:sp>
      <p:sp>
        <p:nvSpPr>
          <p:cNvPr id="47" name="TextBox 11">
            <a:extLst>
              <a:ext uri="{FF2B5EF4-FFF2-40B4-BE49-F238E27FC236}">
                <a16:creationId xmlns:a16="http://schemas.microsoft.com/office/drawing/2014/main" id="{3DA65063-7CC2-4023-870F-99DD0EBDED59}"/>
              </a:ext>
            </a:extLst>
          </p:cNvPr>
          <p:cNvSpPr txBox="1"/>
          <p:nvPr/>
        </p:nvSpPr>
        <p:spPr>
          <a:xfrm>
            <a:off x="2286000" y="2324100"/>
            <a:ext cx="14554200" cy="7168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200" b="1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r>
              <a:rPr lang="en-US" sz="3200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: a functional console-based banking system to emulate common financial operations.</a:t>
            </a:r>
          </a:p>
          <a:p>
            <a:pPr>
              <a:lnSpc>
                <a:spcPts val="3995"/>
              </a:lnSpc>
              <a:spcBef>
                <a:spcPct val="0"/>
              </a:spcBef>
            </a:pPr>
            <a:endParaRPr lang="en-US" sz="3200" spc="-57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200" b="1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Utilize Object-Oriented Programming (OOP):</a:t>
            </a:r>
            <a:r>
              <a:rPr lang="en-US" sz="3200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principles for modular, reusable, and maintainable code.</a:t>
            </a:r>
          </a:p>
          <a:p>
            <a:pPr>
              <a:lnSpc>
                <a:spcPts val="3995"/>
              </a:lnSpc>
              <a:spcBef>
                <a:spcPct val="0"/>
              </a:spcBef>
            </a:pPr>
            <a:endParaRPr lang="en-US" sz="3200" spc="-57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200" b="1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Demonstrate file handling in Java </a:t>
            </a:r>
            <a:r>
              <a:rPr lang="en-US" sz="3200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for persistent data storage without databases.</a:t>
            </a:r>
          </a:p>
          <a:p>
            <a:pPr>
              <a:lnSpc>
                <a:spcPts val="3995"/>
              </a:lnSpc>
              <a:spcBef>
                <a:spcPct val="0"/>
              </a:spcBef>
            </a:pPr>
            <a:endParaRPr lang="en-US" sz="3200" spc="-57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200" b="1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Security:</a:t>
            </a:r>
            <a:r>
              <a:rPr lang="en-US" sz="3200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,user-friendly interface for operations like account creation, login, balance checks, deposits, withdrawals, and transaction history.</a:t>
            </a:r>
          </a:p>
          <a:p>
            <a:pPr>
              <a:lnSpc>
                <a:spcPts val="3995"/>
              </a:lnSpc>
              <a:spcBef>
                <a:spcPct val="0"/>
              </a:spcBef>
            </a:pPr>
            <a:endParaRPr lang="en-US" sz="3200" spc="-57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200" b="1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Highlight OOP concepts</a:t>
            </a:r>
            <a:r>
              <a:rPr lang="en-US" sz="3200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like abstraction, polymorphism, inheritance, and encapsulation in a real-world application.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B8377FB-B0D8-46E8-A726-1C062CE95A12}"/>
              </a:ext>
            </a:extLst>
          </p:cNvPr>
          <p:cNvGrpSpPr/>
          <p:nvPr/>
        </p:nvGrpSpPr>
        <p:grpSpPr>
          <a:xfrm>
            <a:off x="1145565" y="3888923"/>
            <a:ext cx="11201141" cy="510938"/>
            <a:chOff x="1145565" y="3888923"/>
            <a:chExt cx="11201141" cy="510938"/>
          </a:xfrm>
        </p:grpSpPr>
        <p:sp>
          <p:nvSpPr>
            <p:cNvPr id="9" name="Freeform 9"/>
            <p:cNvSpPr/>
            <p:nvPr/>
          </p:nvSpPr>
          <p:spPr>
            <a:xfrm rot="5400000">
              <a:off x="1116767" y="3917722"/>
              <a:ext cx="510937" cy="453341"/>
            </a:xfrm>
            <a:custGeom>
              <a:avLst/>
              <a:gdLst/>
              <a:ahLst/>
              <a:cxnLst/>
              <a:rect l="l" t="t" r="r" b="b"/>
              <a:pathLst>
                <a:path w="510937" h="453341">
                  <a:moveTo>
                    <a:pt x="0" y="0"/>
                  </a:moveTo>
                  <a:lnTo>
                    <a:pt x="510937" y="0"/>
                  </a:lnTo>
                  <a:lnTo>
                    <a:pt x="510937" y="453341"/>
                  </a:lnTo>
                  <a:lnTo>
                    <a:pt x="0" y="45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2057400" y="3888923"/>
              <a:ext cx="10289306" cy="4871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A Console-Based Application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B422F92D-6C47-4843-BE1E-CC98FDD86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6683" y="1146307"/>
            <a:ext cx="2506542" cy="2506542"/>
          </a:xfrm>
          <a:prstGeom prst="rect">
            <a:avLst/>
          </a:prstGeom>
        </p:spPr>
      </p:pic>
      <p:sp>
        <p:nvSpPr>
          <p:cNvPr id="37" name="TextBox 5">
            <a:extLst>
              <a:ext uri="{FF2B5EF4-FFF2-40B4-BE49-F238E27FC236}">
                <a16:creationId xmlns:a16="http://schemas.microsoft.com/office/drawing/2014/main" id="{3847719C-97CB-48F4-A2ED-BC306806F9C4}"/>
              </a:ext>
            </a:extLst>
          </p:cNvPr>
          <p:cNvSpPr txBox="1"/>
          <p:nvPr/>
        </p:nvSpPr>
        <p:spPr>
          <a:xfrm>
            <a:off x="2722218" y="459443"/>
            <a:ext cx="10504448" cy="2531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Bank Account Management System</a:t>
            </a:r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00519843-71A6-4979-857B-03E6B24E0C76}"/>
              </a:ext>
            </a:extLst>
          </p:cNvPr>
          <p:cNvSpPr/>
          <p:nvPr/>
        </p:nvSpPr>
        <p:spPr>
          <a:xfrm rot="5400000">
            <a:off x="1118061" y="4787251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15658F91-E4A6-42AC-AD3A-BCC86E1F3DB0}"/>
              </a:ext>
            </a:extLst>
          </p:cNvPr>
          <p:cNvSpPr txBox="1"/>
          <p:nvPr/>
        </p:nvSpPr>
        <p:spPr>
          <a:xfrm>
            <a:off x="2090056" y="4758452"/>
            <a:ext cx="10940143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This application developed in Java programming Language</a:t>
            </a: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93D4C4F5-CF55-44DB-9E53-630D6CBAA994}"/>
              </a:ext>
            </a:extLst>
          </p:cNvPr>
          <p:cNvSpPr/>
          <p:nvPr/>
        </p:nvSpPr>
        <p:spPr>
          <a:xfrm rot="5400000">
            <a:off x="1105881" y="565678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E966CBF0-51F3-4660-9B88-CA3E37C085AF}"/>
              </a:ext>
            </a:extLst>
          </p:cNvPr>
          <p:cNvSpPr txBox="1"/>
          <p:nvPr/>
        </p:nvSpPr>
        <p:spPr>
          <a:xfrm>
            <a:off x="2046513" y="5627981"/>
            <a:ext cx="10940143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Use of Object-Oriented Programming (OOP) principles</a:t>
            </a:r>
          </a:p>
        </p:txBody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A24B993A-7AEB-49DE-A604-07D92FBDA3A3}"/>
              </a:ext>
            </a:extLst>
          </p:cNvPr>
          <p:cNvSpPr/>
          <p:nvPr/>
        </p:nvSpPr>
        <p:spPr>
          <a:xfrm rot="5400000">
            <a:off x="1095567" y="650255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11">
            <a:extLst>
              <a:ext uri="{FF2B5EF4-FFF2-40B4-BE49-F238E27FC236}">
                <a16:creationId xmlns:a16="http://schemas.microsoft.com/office/drawing/2014/main" id="{9A7C06AB-E618-4801-8D80-1F22E5B2269C}"/>
              </a:ext>
            </a:extLst>
          </p:cNvPr>
          <p:cNvSpPr txBox="1"/>
          <p:nvPr/>
        </p:nvSpPr>
        <p:spPr>
          <a:xfrm>
            <a:off x="2036199" y="6473758"/>
            <a:ext cx="10310507" cy="1000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It aims to emulate a basic banking system that facilitates common financial operations</a:t>
            </a:r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D295D98D-4ECB-4876-9956-BA3FA8879561}"/>
              </a:ext>
            </a:extLst>
          </p:cNvPr>
          <p:cNvSpPr/>
          <p:nvPr/>
        </p:nvSpPr>
        <p:spPr>
          <a:xfrm rot="5400000">
            <a:off x="1118061" y="763486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11">
            <a:extLst>
              <a:ext uri="{FF2B5EF4-FFF2-40B4-BE49-F238E27FC236}">
                <a16:creationId xmlns:a16="http://schemas.microsoft.com/office/drawing/2014/main" id="{3DA65063-7CC2-4023-870F-99DD0EBDED59}"/>
              </a:ext>
            </a:extLst>
          </p:cNvPr>
          <p:cNvSpPr txBox="1"/>
          <p:nvPr/>
        </p:nvSpPr>
        <p:spPr>
          <a:xfrm>
            <a:off x="2036199" y="7606063"/>
            <a:ext cx="11190467" cy="1000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It perform creating accounts, managing funds, and viewing transaction histories</a:t>
            </a: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4B1D8D89-7E70-40B5-8BDA-EE4AA57DBBDE}"/>
              </a:ext>
            </a:extLst>
          </p:cNvPr>
          <p:cNvSpPr/>
          <p:nvPr/>
        </p:nvSpPr>
        <p:spPr>
          <a:xfrm rot="5400000">
            <a:off x="1118061" y="880485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11">
            <a:extLst>
              <a:ext uri="{FF2B5EF4-FFF2-40B4-BE49-F238E27FC236}">
                <a16:creationId xmlns:a16="http://schemas.microsoft.com/office/drawing/2014/main" id="{04AD50C4-F4D2-43B7-870C-5069FFB5168E}"/>
              </a:ext>
            </a:extLst>
          </p:cNvPr>
          <p:cNvSpPr txBox="1"/>
          <p:nvPr/>
        </p:nvSpPr>
        <p:spPr>
          <a:xfrm>
            <a:off x="2036199" y="8776058"/>
            <a:ext cx="11190467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This project will not use graphical interfaces or databases</a:t>
            </a:r>
          </a:p>
        </p:txBody>
      </p:sp>
    </p:spTree>
    <p:extLst>
      <p:ext uri="{BB962C8B-B14F-4D97-AF65-F5344CB8AC3E}">
        <p14:creationId xmlns:p14="http://schemas.microsoft.com/office/powerpoint/2010/main" val="222622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5" grpId="0"/>
      <p:bldP spid="47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204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24860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13997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110735" y="8210823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417025" y="1886201"/>
            <a:ext cx="7453950" cy="87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5108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Project Part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B451CFE-A9ED-4B03-9008-686E3EC28DED}"/>
              </a:ext>
            </a:extLst>
          </p:cNvPr>
          <p:cNvGrpSpPr/>
          <p:nvPr/>
        </p:nvGrpSpPr>
        <p:grpSpPr>
          <a:xfrm>
            <a:off x="6264163" y="3340759"/>
            <a:ext cx="5841799" cy="5146658"/>
            <a:chOff x="2244426" y="2600676"/>
            <a:chExt cx="5841799" cy="5146658"/>
          </a:xfrm>
        </p:grpSpPr>
        <p:grpSp>
          <p:nvGrpSpPr>
            <p:cNvPr id="11" name="Group 11"/>
            <p:cNvGrpSpPr/>
            <p:nvPr/>
          </p:nvGrpSpPr>
          <p:grpSpPr>
            <a:xfrm>
              <a:off x="2244426" y="2600676"/>
              <a:ext cx="5841799" cy="5146658"/>
              <a:chOff x="0" y="0"/>
              <a:chExt cx="1554321" cy="136936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avLst/>
                <a:gdLst/>
                <a:ahLst/>
                <a:cxnLst/>
                <a:rect l="l" t="t" r="r" b="b"/>
                <a:pathLst>
                  <a:path w="1554321" h="1369365">
                    <a:moveTo>
                      <a:pt x="58312" y="0"/>
                    </a:moveTo>
                    <a:lnTo>
                      <a:pt x="1496009" y="0"/>
                    </a:lnTo>
                    <a:cubicBezTo>
                      <a:pt x="1511474" y="0"/>
                      <a:pt x="1526306" y="6144"/>
                      <a:pt x="1537241" y="17079"/>
                    </a:cubicBezTo>
                    <a:cubicBezTo>
                      <a:pt x="1548177" y="28015"/>
                      <a:pt x="1554321" y="42846"/>
                      <a:pt x="1554321" y="58312"/>
                    </a:cubicBezTo>
                    <a:lnTo>
                      <a:pt x="1554321" y="1311054"/>
                    </a:lnTo>
                    <a:cubicBezTo>
                      <a:pt x="1554321" y="1326519"/>
                      <a:pt x="1548177" y="1341351"/>
                      <a:pt x="1537241" y="1352286"/>
                    </a:cubicBezTo>
                    <a:cubicBezTo>
                      <a:pt x="1526306" y="1363222"/>
                      <a:pt x="1511474" y="1369365"/>
                      <a:pt x="1496009" y="1369365"/>
                    </a:cubicBezTo>
                    <a:lnTo>
                      <a:pt x="58312" y="1369365"/>
                    </a:lnTo>
                    <a:cubicBezTo>
                      <a:pt x="42846" y="1369365"/>
                      <a:pt x="28015" y="1363222"/>
                      <a:pt x="17079" y="1352286"/>
                    </a:cubicBezTo>
                    <a:cubicBezTo>
                      <a:pt x="6144" y="1341351"/>
                      <a:pt x="0" y="1326519"/>
                      <a:pt x="0" y="1311054"/>
                    </a:cubicBezTo>
                    <a:lnTo>
                      <a:pt x="0" y="58312"/>
                    </a:lnTo>
                    <a:cubicBezTo>
                      <a:pt x="0" y="42846"/>
                      <a:pt x="6144" y="28015"/>
                      <a:pt x="17079" y="17079"/>
                    </a:cubicBezTo>
                    <a:cubicBezTo>
                      <a:pt x="28015" y="6144"/>
                      <a:pt x="42846" y="0"/>
                      <a:pt x="58312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3726622" y="5961151"/>
              <a:ext cx="3298465" cy="4137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3200" b="1" u="none" strike="noStrike" dirty="0">
                  <a:solidFill>
                    <a:srgbClr val="051D4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Authentication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533232" y="6437978"/>
              <a:ext cx="5297877" cy="526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45"/>
                </a:lnSpc>
                <a:spcBef>
                  <a:spcPct val="0"/>
                </a:spcBef>
              </a:pPr>
              <a:r>
                <a:rPr lang="en-US" sz="1532" u="none" strike="noStrike" spc="-30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Authenticate user using user phone or account number and password , Login &amp; Logout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F31E1FA-53F9-4DF4-9861-09807CD95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1381" y="3370722"/>
              <a:ext cx="2333884" cy="233388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77E9DE-FD58-4787-B6A5-A609B0595F76}"/>
              </a:ext>
            </a:extLst>
          </p:cNvPr>
          <p:cNvGrpSpPr/>
          <p:nvPr/>
        </p:nvGrpSpPr>
        <p:grpSpPr>
          <a:xfrm>
            <a:off x="12275220" y="3340759"/>
            <a:ext cx="5841799" cy="5146658"/>
            <a:chOff x="6274001" y="3298645"/>
            <a:chExt cx="5841799" cy="5146658"/>
          </a:xfrm>
        </p:grpSpPr>
        <p:grpSp>
          <p:nvGrpSpPr>
            <p:cNvPr id="8" name="Group 8"/>
            <p:cNvGrpSpPr/>
            <p:nvPr/>
          </p:nvGrpSpPr>
          <p:grpSpPr>
            <a:xfrm>
              <a:off x="6274001" y="3298645"/>
              <a:ext cx="5841799" cy="5146658"/>
              <a:chOff x="0" y="0"/>
              <a:chExt cx="1554321" cy="136936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avLst/>
                <a:gdLst/>
                <a:ahLst/>
                <a:cxnLst/>
                <a:rect l="l" t="t" r="r" b="b"/>
                <a:pathLst>
                  <a:path w="1554321" h="1369365">
                    <a:moveTo>
                      <a:pt x="58312" y="0"/>
                    </a:moveTo>
                    <a:lnTo>
                      <a:pt x="1496009" y="0"/>
                    </a:lnTo>
                    <a:cubicBezTo>
                      <a:pt x="1511474" y="0"/>
                      <a:pt x="1526306" y="6144"/>
                      <a:pt x="1537241" y="17079"/>
                    </a:cubicBezTo>
                    <a:cubicBezTo>
                      <a:pt x="1548177" y="28015"/>
                      <a:pt x="1554321" y="42846"/>
                      <a:pt x="1554321" y="58312"/>
                    </a:cubicBezTo>
                    <a:lnTo>
                      <a:pt x="1554321" y="1311054"/>
                    </a:lnTo>
                    <a:cubicBezTo>
                      <a:pt x="1554321" y="1326519"/>
                      <a:pt x="1548177" y="1341351"/>
                      <a:pt x="1537241" y="1352286"/>
                    </a:cubicBezTo>
                    <a:cubicBezTo>
                      <a:pt x="1526306" y="1363222"/>
                      <a:pt x="1511474" y="1369365"/>
                      <a:pt x="1496009" y="1369365"/>
                    </a:cubicBezTo>
                    <a:lnTo>
                      <a:pt x="58312" y="1369365"/>
                    </a:lnTo>
                    <a:cubicBezTo>
                      <a:pt x="42846" y="1369365"/>
                      <a:pt x="28015" y="1363222"/>
                      <a:pt x="17079" y="1352286"/>
                    </a:cubicBezTo>
                    <a:cubicBezTo>
                      <a:pt x="6144" y="1341351"/>
                      <a:pt x="0" y="1326519"/>
                      <a:pt x="0" y="1311054"/>
                    </a:cubicBezTo>
                    <a:lnTo>
                      <a:pt x="0" y="58312"/>
                    </a:lnTo>
                    <a:cubicBezTo>
                      <a:pt x="0" y="42846"/>
                      <a:pt x="6144" y="28015"/>
                      <a:pt x="17079" y="17079"/>
                    </a:cubicBezTo>
                    <a:cubicBezTo>
                      <a:pt x="28015" y="6144"/>
                      <a:pt x="42846" y="0"/>
                      <a:pt x="58312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6544202" y="7135947"/>
              <a:ext cx="5297877" cy="526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45"/>
                </a:lnSpc>
                <a:spcBef>
                  <a:spcPct val="0"/>
                </a:spcBef>
              </a:pPr>
              <a:r>
                <a:rPr lang="en-US" sz="1532" u="none" strike="noStrike" spc="-30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Managing Fund, Deposit, Withdraw, Balance inquiry, Show Transaction History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092268" y="6659120"/>
              <a:ext cx="4749811" cy="4137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3200" b="1" u="none" strike="noStrike" dirty="0">
                  <a:solidFill>
                    <a:srgbClr val="051D4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Account Management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B674959-99A4-4055-8152-41CB6A12D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0042" y="4040401"/>
              <a:ext cx="2206198" cy="2206198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6B72B1-1098-48AF-AA7B-C97889B1C574}"/>
              </a:ext>
            </a:extLst>
          </p:cNvPr>
          <p:cNvGrpSpPr/>
          <p:nvPr/>
        </p:nvGrpSpPr>
        <p:grpSpPr>
          <a:xfrm>
            <a:off x="124580" y="3155449"/>
            <a:ext cx="5945817" cy="5289854"/>
            <a:chOff x="12213997" y="3155449"/>
            <a:chExt cx="5945817" cy="5289854"/>
          </a:xfrm>
        </p:grpSpPr>
        <p:grpSp>
          <p:nvGrpSpPr>
            <p:cNvPr id="5" name="Group 5"/>
            <p:cNvGrpSpPr/>
            <p:nvPr/>
          </p:nvGrpSpPr>
          <p:grpSpPr>
            <a:xfrm>
              <a:off x="12213997" y="3155449"/>
              <a:ext cx="5945817" cy="5289854"/>
              <a:chOff x="0" y="-38100"/>
              <a:chExt cx="1581997" cy="140746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27676" y="0"/>
                <a:ext cx="1554321" cy="1369365"/>
              </a:xfrm>
              <a:custGeom>
                <a:avLst/>
                <a:gdLst/>
                <a:ahLst/>
                <a:cxnLst/>
                <a:rect l="l" t="t" r="r" b="b"/>
                <a:pathLst>
                  <a:path w="1554321" h="1369365">
                    <a:moveTo>
                      <a:pt x="58312" y="0"/>
                    </a:moveTo>
                    <a:lnTo>
                      <a:pt x="1496009" y="0"/>
                    </a:lnTo>
                    <a:cubicBezTo>
                      <a:pt x="1511474" y="0"/>
                      <a:pt x="1526306" y="6144"/>
                      <a:pt x="1537241" y="17079"/>
                    </a:cubicBezTo>
                    <a:cubicBezTo>
                      <a:pt x="1548177" y="28015"/>
                      <a:pt x="1554321" y="42846"/>
                      <a:pt x="1554321" y="58312"/>
                    </a:cubicBezTo>
                    <a:lnTo>
                      <a:pt x="1554321" y="1311054"/>
                    </a:lnTo>
                    <a:cubicBezTo>
                      <a:pt x="1554321" y="1326519"/>
                      <a:pt x="1548177" y="1341351"/>
                      <a:pt x="1537241" y="1352286"/>
                    </a:cubicBezTo>
                    <a:cubicBezTo>
                      <a:pt x="1526306" y="1363222"/>
                      <a:pt x="1511474" y="1369365"/>
                      <a:pt x="1496009" y="1369365"/>
                    </a:cubicBezTo>
                    <a:lnTo>
                      <a:pt x="58312" y="1369365"/>
                    </a:lnTo>
                    <a:cubicBezTo>
                      <a:pt x="42846" y="1369365"/>
                      <a:pt x="28015" y="1363222"/>
                      <a:pt x="17079" y="1352286"/>
                    </a:cubicBezTo>
                    <a:cubicBezTo>
                      <a:pt x="6144" y="1341351"/>
                      <a:pt x="0" y="1326519"/>
                      <a:pt x="0" y="1311054"/>
                    </a:cubicBezTo>
                    <a:lnTo>
                      <a:pt x="0" y="58312"/>
                    </a:lnTo>
                    <a:cubicBezTo>
                      <a:pt x="0" y="42846"/>
                      <a:pt x="6144" y="28015"/>
                      <a:pt x="17079" y="17079"/>
                    </a:cubicBezTo>
                    <a:cubicBezTo>
                      <a:pt x="28015" y="6144"/>
                      <a:pt x="42846" y="0"/>
                      <a:pt x="58312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2595038" y="7135947"/>
              <a:ext cx="5297877" cy="526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45"/>
                </a:lnSpc>
                <a:spcBef>
                  <a:spcPct val="0"/>
                </a:spcBef>
              </a:pPr>
              <a:r>
                <a:rPr lang="en-US" sz="1532" u="none" strike="noStrike" spc="-30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Create a account using name, phone number and password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3430449" y="6650646"/>
              <a:ext cx="3906007" cy="4137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3200" b="1" u="none" strike="noStrike" dirty="0">
                  <a:solidFill>
                    <a:srgbClr val="051D4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Account Creation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6FB418C-576B-4769-A476-87360129F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82667" y="4040401"/>
              <a:ext cx="2119584" cy="211958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25538" y="4162587"/>
            <a:ext cx="6607722" cy="1746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80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Account</a:t>
            </a:r>
          </a:p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80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Creation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13314" y="3788726"/>
            <a:ext cx="7447254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400" u="none" strike="noStrike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Account Holder Name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0CDF2C-606B-4F66-844B-E04333F5FD87}"/>
              </a:ext>
            </a:extLst>
          </p:cNvPr>
          <p:cNvGrpSpPr/>
          <p:nvPr/>
        </p:nvGrpSpPr>
        <p:grpSpPr>
          <a:xfrm>
            <a:off x="9144000" y="3541391"/>
            <a:ext cx="1424256" cy="1424256"/>
            <a:chOff x="9144000" y="3541391"/>
            <a:chExt cx="1424256" cy="1424256"/>
          </a:xfrm>
        </p:grpSpPr>
        <p:sp>
          <p:nvSpPr>
            <p:cNvPr id="13" name="Freeform 13"/>
            <p:cNvSpPr/>
            <p:nvPr/>
          </p:nvSpPr>
          <p:spPr>
            <a:xfrm>
              <a:off x="9144000" y="3541391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9289058" y="3814603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02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878996" y="5617984"/>
            <a:ext cx="7447254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400" u="none" strike="noStrike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Password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D46AE9E-F51A-4DFD-AEC2-97CF69C9A81D}"/>
              </a:ext>
            </a:extLst>
          </p:cNvPr>
          <p:cNvGrpSpPr/>
          <p:nvPr/>
        </p:nvGrpSpPr>
        <p:grpSpPr>
          <a:xfrm>
            <a:off x="9144000" y="5318072"/>
            <a:ext cx="1424256" cy="1424256"/>
            <a:chOff x="9144000" y="5318072"/>
            <a:chExt cx="1424256" cy="1424256"/>
          </a:xfrm>
        </p:grpSpPr>
        <p:sp>
          <p:nvSpPr>
            <p:cNvPr id="16" name="Freeform 16"/>
            <p:cNvSpPr/>
            <p:nvPr/>
          </p:nvSpPr>
          <p:spPr>
            <a:xfrm>
              <a:off x="9144000" y="5318072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9289058" y="5591284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03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167671F-37C7-43B4-8E4E-F1117C760FF1}"/>
              </a:ext>
            </a:extLst>
          </p:cNvPr>
          <p:cNvGrpSpPr/>
          <p:nvPr/>
        </p:nvGrpSpPr>
        <p:grpSpPr>
          <a:xfrm>
            <a:off x="7905455" y="1767991"/>
            <a:ext cx="13176202" cy="1424256"/>
            <a:chOff x="7905455" y="1767991"/>
            <a:chExt cx="13176202" cy="1424256"/>
          </a:xfrm>
        </p:grpSpPr>
        <p:sp>
          <p:nvSpPr>
            <p:cNvPr id="11" name="TextBox 11"/>
            <p:cNvSpPr txBox="1"/>
            <p:nvPr/>
          </p:nvSpPr>
          <p:spPr>
            <a:xfrm>
              <a:off x="10591116" y="1927061"/>
              <a:ext cx="10490541" cy="8309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5400" u="none" strike="noStrike" spc="-35" dirty="0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Account Number 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C35AF5C-D134-4570-8B86-FCA5DB2F7768}"/>
                </a:ext>
              </a:extLst>
            </p:cNvPr>
            <p:cNvGrpSpPr/>
            <p:nvPr/>
          </p:nvGrpSpPr>
          <p:grpSpPr>
            <a:xfrm>
              <a:off x="8618101" y="1767991"/>
              <a:ext cx="1424256" cy="1424256"/>
              <a:chOff x="8618101" y="1767991"/>
              <a:chExt cx="1424256" cy="142425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8618101" y="1767991"/>
                <a:ext cx="1424256" cy="1424256"/>
              </a:xfrm>
              <a:custGeom>
                <a:avLst/>
                <a:gdLst/>
                <a:ahLst/>
                <a:cxnLst/>
                <a:rect l="l" t="t" r="r" b="b"/>
                <a:pathLst>
                  <a:path w="1424256" h="1424256">
                    <a:moveTo>
                      <a:pt x="0" y="0"/>
                    </a:moveTo>
                    <a:lnTo>
                      <a:pt x="1424255" y="0"/>
                    </a:lnTo>
                    <a:lnTo>
                      <a:pt x="1424255" y="1424256"/>
                    </a:lnTo>
                    <a:lnTo>
                      <a:pt x="0" y="14242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8763159" y="2041203"/>
                <a:ext cx="1134140" cy="80163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6697"/>
                  </a:lnSpc>
                  <a:spcBef>
                    <a:spcPct val="0"/>
                  </a:spcBef>
                </a:pPr>
                <a:r>
                  <a:rPr lang="en-US" sz="4784" dirty="0">
                    <a:solidFill>
                      <a:srgbClr val="FDFDFD"/>
                    </a:solidFill>
                    <a:latin typeface="Open Sans Extra Bold"/>
                    <a:ea typeface="Open Sans Extra Bold"/>
                    <a:cs typeface="Open Sans Extra Bold"/>
                    <a:sym typeface="Open Sans Extra Bold"/>
                  </a:rPr>
                  <a:t>01</a:t>
                </a: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7905455" y="2656032"/>
              <a:ext cx="373607" cy="373607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38100" cap="sq">
                <a:solidFill>
                  <a:srgbClr val="00569E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8315313" y="4180490"/>
            <a:ext cx="373607" cy="37360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309460" y="5760481"/>
            <a:ext cx="373607" cy="373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23529" y="4599593"/>
            <a:ext cx="807555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60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Authentication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63159" y="20412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96126" y="3756268"/>
            <a:ext cx="5768345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5400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Account Number</a:t>
            </a:r>
            <a:endParaRPr lang="en-US" sz="5400" u="none" strike="noStrike" spc="-35" dirty="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0F55B1-0E3A-49DD-A335-52EDA9BAEE51}"/>
              </a:ext>
            </a:extLst>
          </p:cNvPr>
          <p:cNvGrpSpPr/>
          <p:nvPr/>
        </p:nvGrpSpPr>
        <p:grpSpPr>
          <a:xfrm>
            <a:off x="9144000" y="3541391"/>
            <a:ext cx="1424256" cy="1424256"/>
            <a:chOff x="9144000" y="3541391"/>
            <a:chExt cx="1424256" cy="1424256"/>
          </a:xfrm>
        </p:grpSpPr>
        <p:sp>
          <p:nvSpPr>
            <p:cNvPr id="13" name="Freeform 13"/>
            <p:cNvSpPr/>
            <p:nvPr/>
          </p:nvSpPr>
          <p:spPr>
            <a:xfrm>
              <a:off x="9144000" y="3541391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9289058" y="3814603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996126" y="5605978"/>
            <a:ext cx="5768345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5400" u="none" strike="noStrike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Password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540E41-C19E-4CF5-811D-6D4FE72E80E8}"/>
              </a:ext>
            </a:extLst>
          </p:cNvPr>
          <p:cNvGrpSpPr/>
          <p:nvPr/>
        </p:nvGrpSpPr>
        <p:grpSpPr>
          <a:xfrm>
            <a:off x="9144000" y="5318072"/>
            <a:ext cx="1424256" cy="1424256"/>
            <a:chOff x="9144000" y="5318072"/>
            <a:chExt cx="1424256" cy="1424256"/>
          </a:xfrm>
        </p:grpSpPr>
        <p:sp>
          <p:nvSpPr>
            <p:cNvPr id="16" name="Freeform 16"/>
            <p:cNvSpPr/>
            <p:nvPr/>
          </p:nvSpPr>
          <p:spPr>
            <a:xfrm>
              <a:off x="9144000" y="5318072"/>
              <a:ext cx="1424256" cy="1424256"/>
            </a:xfrm>
            <a:custGeom>
              <a:avLst/>
              <a:gdLst/>
              <a:ahLst/>
              <a:cxnLst/>
              <a:rect l="l" t="t" r="r" b="b"/>
              <a:pathLst>
                <a:path w="1424256" h="1424256">
                  <a:moveTo>
                    <a:pt x="0" y="0"/>
                  </a:moveTo>
                  <a:lnTo>
                    <a:pt x="1424256" y="0"/>
                  </a:lnTo>
                  <a:lnTo>
                    <a:pt x="1424256" y="1424256"/>
                  </a:lnTo>
                  <a:lnTo>
                    <a:pt x="0" y="14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9289058" y="5591284"/>
              <a:ext cx="1134140" cy="80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 dirty="0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2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763159" y="7367965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315313" y="4180490"/>
            <a:ext cx="373607" cy="37360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309460" y="5760481"/>
            <a:ext cx="373607" cy="373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619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52175" y="4125836"/>
            <a:ext cx="7071553" cy="1746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80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Account</a:t>
            </a:r>
          </a:p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80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Management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B24DB5-E0FD-46E3-8C44-B4C122062746}"/>
              </a:ext>
            </a:extLst>
          </p:cNvPr>
          <p:cNvGrpSpPr/>
          <p:nvPr/>
        </p:nvGrpSpPr>
        <p:grpSpPr>
          <a:xfrm>
            <a:off x="7905455" y="1767991"/>
            <a:ext cx="9829769" cy="1424256"/>
            <a:chOff x="7905455" y="1767991"/>
            <a:chExt cx="9829769" cy="1424256"/>
          </a:xfrm>
        </p:grpSpPr>
        <p:sp>
          <p:nvSpPr>
            <p:cNvPr id="11" name="TextBox 11"/>
            <p:cNvSpPr txBox="1"/>
            <p:nvPr/>
          </p:nvSpPr>
          <p:spPr>
            <a:xfrm>
              <a:off x="10591116" y="2041203"/>
              <a:ext cx="7144108" cy="8309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5400" u="none" strike="noStrike" spc="-35" dirty="0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Balance Inquiry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A8988D-E601-42A1-A837-785BF25E34E0}"/>
                </a:ext>
              </a:extLst>
            </p:cNvPr>
            <p:cNvGrpSpPr/>
            <p:nvPr/>
          </p:nvGrpSpPr>
          <p:grpSpPr>
            <a:xfrm>
              <a:off x="8618101" y="1767991"/>
              <a:ext cx="1424256" cy="1424256"/>
              <a:chOff x="8618101" y="1767991"/>
              <a:chExt cx="1424256" cy="142425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8618101" y="1767991"/>
                <a:ext cx="1424256" cy="1424256"/>
              </a:xfrm>
              <a:custGeom>
                <a:avLst/>
                <a:gdLst/>
                <a:ahLst/>
                <a:cxnLst/>
                <a:rect l="l" t="t" r="r" b="b"/>
                <a:pathLst>
                  <a:path w="1424256" h="1424256">
                    <a:moveTo>
                      <a:pt x="0" y="0"/>
                    </a:moveTo>
                    <a:lnTo>
                      <a:pt x="1424255" y="0"/>
                    </a:lnTo>
                    <a:lnTo>
                      <a:pt x="1424255" y="1424256"/>
                    </a:lnTo>
                    <a:lnTo>
                      <a:pt x="0" y="14242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8763159" y="2041203"/>
                <a:ext cx="1134140" cy="80163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6697"/>
                  </a:lnSpc>
                  <a:spcBef>
                    <a:spcPct val="0"/>
                  </a:spcBef>
                </a:pPr>
                <a:r>
                  <a:rPr lang="en-US" sz="4784" dirty="0">
                    <a:solidFill>
                      <a:srgbClr val="FDFDFD"/>
                    </a:solidFill>
                    <a:latin typeface="Open Sans Extra Bold"/>
                    <a:ea typeface="Open Sans Extra Bold"/>
                    <a:cs typeface="Open Sans Extra Bold"/>
                    <a:sym typeface="Open Sans Extra Bold"/>
                  </a:rPr>
                  <a:t>01</a:t>
                </a: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7905455" y="2656032"/>
              <a:ext cx="373607" cy="373607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38100" cap="sq">
                <a:solidFill>
                  <a:srgbClr val="00569E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594A14F-6F31-4DD0-9BB5-5BBC3E38B543}"/>
              </a:ext>
            </a:extLst>
          </p:cNvPr>
          <p:cNvGrpSpPr/>
          <p:nvPr/>
        </p:nvGrpSpPr>
        <p:grpSpPr>
          <a:xfrm>
            <a:off x="8315313" y="3541391"/>
            <a:ext cx="9620512" cy="1424256"/>
            <a:chOff x="8315313" y="3541391"/>
            <a:chExt cx="9620512" cy="1424256"/>
          </a:xfrm>
        </p:grpSpPr>
        <p:sp>
          <p:nvSpPr>
            <p:cNvPr id="14" name="TextBox 14"/>
            <p:cNvSpPr txBox="1"/>
            <p:nvPr/>
          </p:nvSpPr>
          <p:spPr>
            <a:xfrm>
              <a:off x="11105672" y="3764991"/>
              <a:ext cx="6830153" cy="8309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5400" u="none" strike="noStrike" spc="-35" dirty="0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Deposit Money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8BD208E-30BE-4514-AFA0-2B763B335014}"/>
                </a:ext>
              </a:extLst>
            </p:cNvPr>
            <p:cNvGrpSpPr/>
            <p:nvPr/>
          </p:nvGrpSpPr>
          <p:grpSpPr>
            <a:xfrm>
              <a:off x="9144000" y="3541391"/>
              <a:ext cx="1424256" cy="1424256"/>
              <a:chOff x="9144000" y="3541391"/>
              <a:chExt cx="1424256" cy="142425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9144000" y="3541391"/>
                <a:ext cx="1424256" cy="1424256"/>
              </a:xfrm>
              <a:custGeom>
                <a:avLst/>
                <a:gdLst/>
                <a:ahLst/>
                <a:cxnLst/>
                <a:rect l="l" t="t" r="r" b="b"/>
                <a:pathLst>
                  <a:path w="1424256" h="1424256">
                    <a:moveTo>
                      <a:pt x="0" y="0"/>
                    </a:moveTo>
                    <a:lnTo>
                      <a:pt x="1424256" y="0"/>
                    </a:lnTo>
                    <a:lnTo>
                      <a:pt x="1424256" y="1424256"/>
                    </a:lnTo>
                    <a:lnTo>
                      <a:pt x="0" y="14242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9289058" y="3814603"/>
                <a:ext cx="1134140" cy="80163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6697"/>
                  </a:lnSpc>
                  <a:spcBef>
                    <a:spcPct val="0"/>
                  </a:spcBef>
                </a:pPr>
                <a:r>
                  <a:rPr lang="en-US" sz="4784" dirty="0">
                    <a:solidFill>
                      <a:srgbClr val="FDFDFD"/>
                    </a:solidFill>
                    <a:latin typeface="Open Sans Extra Bold"/>
                    <a:ea typeface="Open Sans Extra Bold"/>
                    <a:cs typeface="Open Sans Extra Bold"/>
                    <a:sym typeface="Open Sans Extra Bold"/>
                  </a:rPr>
                  <a:t>02</a:t>
                </a: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8315313" y="4180490"/>
              <a:ext cx="373607" cy="373607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38100" cap="sq">
                <a:solidFill>
                  <a:srgbClr val="00569E"/>
                </a:soli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223F391-7D38-483E-B2B2-41728F1F98D7}"/>
              </a:ext>
            </a:extLst>
          </p:cNvPr>
          <p:cNvGrpSpPr/>
          <p:nvPr/>
        </p:nvGrpSpPr>
        <p:grpSpPr>
          <a:xfrm>
            <a:off x="7944228" y="7094753"/>
            <a:ext cx="9309123" cy="1424256"/>
            <a:chOff x="7944228" y="7094753"/>
            <a:chExt cx="9309123" cy="1424256"/>
          </a:xfrm>
        </p:grpSpPr>
        <p:sp>
          <p:nvSpPr>
            <p:cNvPr id="20" name="TextBox 20"/>
            <p:cNvSpPr txBox="1"/>
            <p:nvPr/>
          </p:nvSpPr>
          <p:spPr>
            <a:xfrm>
              <a:off x="10423198" y="7574896"/>
              <a:ext cx="6830153" cy="8309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5400" u="none" strike="noStrike" spc="-35" dirty="0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Transaction History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ACC38CD-33F3-4D0C-BB0C-C9D65BE203EC}"/>
                </a:ext>
              </a:extLst>
            </p:cNvPr>
            <p:cNvGrpSpPr/>
            <p:nvPr/>
          </p:nvGrpSpPr>
          <p:grpSpPr>
            <a:xfrm>
              <a:off x="8618101" y="7094753"/>
              <a:ext cx="1424256" cy="1424256"/>
              <a:chOff x="8618101" y="7094753"/>
              <a:chExt cx="1424256" cy="142425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8618101" y="7094753"/>
                <a:ext cx="1424256" cy="1424256"/>
              </a:xfrm>
              <a:custGeom>
                <a:avLst/>
                <a:gdLst/>
                <a:ahLst/>
                <a:cxnLst/>
                <a:rect l="l" t="t" r="r" b="b"/>
                <a:pathLst>
                  <a:path w="1424256" h="1424256">
                    <a:moveTo>
                      <a:pt x="0" y="0"/>
                    </a:moveTo>
                    <a:lnTo>
                      <a:pt x="1424255" y="0"/>
                    </a:lnTo>
                    <a:lnTo>
                      <a:pt x="1424255" y="1424256"/>
                    </a:lnTo>
                    <a:lnTo>
                      <a:pt x="0" y="14242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8763159" y="7367965"/>
                <a:ext cx="1134140" cy="80163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6697"/>
                  </a:lnSpc>
                  <a:spcBef>
                    <a:spcPct val="0"/>
                  </a:spcBef>
                </a:pPr>
                <a:r>
                  <a:rPr lang="en-US" sz="4784" dirty="0">
                    <a:solidFill>
                      <a:srgbClr val="FDFDFD"/>
                    </a:solidFill>
                    <a:latin typeface="Open Sans Extra Bold"/>
                    <a:ea typeface="Open Sans Extra Bold"/>
                    <a:cs typeface="Open Sans Extra Bold"/>
                    <a:sym typeface="Open Sans Extra Bold"/>
                  </a:rPr>
                  <a:t>04</a:t>
                </a: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7944228" y="7402839"/>
              <a:ext cx="373607" cy="373607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38100" cap="sq">
                <a:solidFill>
                  <a:srgbClr val="00569E"/>
                </a:solidFill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032A1B-CD5F-4BA4-B685-52A679F3306C}"/>
              </a:ext>
            </a:extLst>
          </p:cNvPr>
          <p:cNvGrpSpPr/>
          <p:nvPr/>
        </p:nvGrpSpPr>
        <p:grpSpPr>
          <a:xfrm>
            <a:off x="8309460" y="5318072"/>
            <a:ext cx="9549882" cy="1424256"/>
            <a:chOff x="8309460" y="5318072"/>
            <a:chExt cx="9549882" cy="1424256"/>
          </a:xfrm>
        </p:grpSpPr>
        <p:sp>
          <p:nvSpPr>
            <p:cNvPr id="17" name="TextBox 17"/>
            <p:cNvSpPr txBox="1"/>
            <p:nvPr/>
          </p:nvSpPr>
          <p:spPr>
            <a:xfrm>
              <a:off x="11029189" y="5623386"/>
              <a:ext cx="6830153" cy="8309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5400" u="none" strike="noStrike" spc="-35" dirty="0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Withdraw Money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8F3DC88-ED38-4A74-B982-1A48D44884C7}"/>
                </a:ext>
              </a:extLst>
            </p:cNvPr>
            <p:cNvGrpSpPr/>
            <p:nvPr/>
          </p:nvGrpSpPr>
          <p:grpSpPr>
            <a:xfrm>
              <a:off x="9144000" y="5318072"/>
              <a:ext cx="1424256" cy="1424256"/>
              <a:chOff x="9144000" y="5318072"/>
              <a:chExt cx="1424256" cy="142425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9144000" y="5318072"/>
                <a:ext cx="1424256" cy="1424256"/>
              </a:xfrm>
              <a:custGeom>
                <a:avLst/>
                <a:gdLst/>
                <a:ahLst/>
                <a:cxnLst/>
                <a:rect l="l" t="t" r="r" b="b"/>
                <a:pathLst>
                  <a:path w="1424256" h="1424256">
                    <a:moveTo>
                      <a:pt x="0" y="0"/>
                    </a:moveTo>
                    <a:lnTo>
                      <a:pt x="1424256" y="0"/>
                    </a:lnTo>
                    <a:lnTo>
                      <a:pt x="1424256" y="1424256"/>
                    </a:lnTo>
                    <a:lnTo>
                      <a:pt x="0" y="14242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9289058" y="5591284"/>
                <a:ext cx="1134140" cy="80163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6697"/>
                  </a:lnSpc>
                  <a:spcBef>
                    <a:spcPct val="0"/>
                  </a:spcBef>
                </a:pPr>
                <a:r>
                  <a:rPr lang="en-US" sz="4784" dirty="0">
                    <a:solidFill>
                      <a:srgbClr val="FDFDFD"/>
                    </a:solidFill>
                    <a:latin typeface="Open Sans Extra Bold"/>
                    <a:ea typeface="Open Sans Extra Bold"/>
                    <a:cs typeface="Open Sans Extra Bold"/>
                    <a:sym typeface="Open Sans Extra Bold"/>
                  </a:rPr>
                  <a:t>03</a:t>
                </a: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8309460" y="5760481"/>
              <a:ext cx="373607" cy="373607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38100" cap="sq">
                <a:solidFill>
                  <a:srgbClr val="00569E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603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428663" y="1098637"/>
            <a:ext cx="5430673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60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File Structure</a:t>
            </a: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582748BE-0F43-4101-9D20-FEEFD62F4009}"/>
              </a:ext>
            </a:extLst>
          </p:cNvPr>
          <p:cNvSpPr txBox="1"/>
          <p:nvPr/>
        </p:nvSpPr>
        <p:spPr>
          <a:xfrm>
            <a:off x="2129186" y="3771900"/>
            <a:ext cx="998661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40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</a:t>
            </a:r>
            <a:r>
              <a:rPr lang="en-US" sz="4000" b="1" u="none" strike="noStrike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Source Packages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E9DD9A-F840-43EF-936E-B6D4CD58D16E}"/>
              </a:ext>
            </a:extLst>
          </p:cNvPr>
          <p:cNvSpPr/>
          <p:nvPr/>
        </p:nvSpPr>
        <p:spPr>
          <a:xfrm>
            <a:off x="4876800" y="5253216"/>
            <a:ext cx="65748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Account.java</a:t>
            </a:r>
          </a:p>
          <a:p>
            <a:pPr marL="571500" lvl="0" indent="-571500"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BankSystem.java</a:t>
            </a:r>
          </a:p>
          <a:p>
            <a:pPr marL="571500" lvl="0" indent="-571500"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SavingsAccount.java</a:t>
            </a:r>
          </a:p>
          <a:p>
            <a:pPr marL="571500" lvl="0" indent="-571500"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Main.java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4D2312-BB32-4E1D-99A1-6028E317D376}"/>
              </a:ext>
            </a:extLst>
          </p:cNvPr>
          <p:cNvSpPr/>
          <p:nvPr/>
        </p:nvSpPr>
        <p:spPr>
          <a:xfrm>
            <a:off x="3352800" y="4497169"/>
            <a:ext cx="7138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lvl="0" indent="-571500" algn="ctr"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600" b="1" dirty="0" err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bank.management.system</a:t>
            </a:r>
            <a:endParaRPr lang="en-US" sz="3600" b="1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0D2C72B1-B4B8-403B-9909-23EE705C055F}"/>
              </a:ext>
            </a:extLst>
          </p:cNvPr>
          <p:cNvSpPr/>
          <p:nvPr/>
        </p:nvSpPr>
        <p:spPr>
          <a:xfrm>
            <a:off x="12115800" y="4387453"/>
            <a:ext cx="5181600" cy="1060847"/>
          </a:xfrm>
          <a:prstGeom prst="borderCallout1">
            <a:avLst>
              <a:gd name="adj1" fmla="val 60796"/>
              <a:gd name="adj2" fmla="val 706"/>
              <a:gd name="adj3" fmla="val 114602"/>
              <a:gd name="adj4" fmla="val -62436"/>
            </a:avLst>
          </a:prstGeom>
          <a:ln w="38100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Abstract Class</a:t>
            </a:r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8A323818-D7E2-48DE-AABB-CD643C1F526D}"/>
              </a:ext>
            </a:extLst>
          </p:cNvPr>
          <p:cNvSpPr/>
          <p:nvPr/>
        </p:nvSpPr>
        <p:spPr>
          <a:xfrm>
            <a:off x="12115800" y="7545742"/>
            <a:ext cx="5181600" cy="1060847"/>
          </a:xfrm>
          <a:prstGeom prst="borderCallout1">
            <a:avLst>
              <a:gd name="adj1" fmla="val 60796"/>
              <a:gd name="adj2" fmla="val 706"/>
              <a:gd name="adj3" fmla="val -22049"/>
              <a:gd name="adj4" fmla="val -78361"/>
            </a:avLst>
          </a:prstGeom>
          <a:ln w="38100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Main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370</Words>
  <Application>Microsoft Office PowerPoint</Application>
  <PresentationFormat>Custom</PresentationFormat>
  <Paragraphs>100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Wingdings</vt:lpstr>
      <vt:lpstr>Open Sans Extra Bold</vt:lpstr>
      <vt:lpstr>Poppins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cp:lastModifiedBy>Shakhawat</cp:lastModifiedBy>
  <cp:revision>66</cp:revision>
  <cp:lastPrinted>2024-11-30T17:25:27Z</cp:lastPrinted>
  <dcterms:created xsi:type="dcterms:W3CDTF">2006-08-16T00:00:00Z</dcterms:created>
  <dcterms:modified xsi:type="dcterms:W3CDTF">2024-11-30T17:41:07Z</dcterms:modified>
  <dc:identifier>DAGX8bXHIv0</dc:identifier>
</cp:coreProperties>
</file>